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 id="271" r:id="rId12"/>
    <p:sldId id="260" r:id="rId13"/>
    <p:sldId id="274" r:id="rId14"/>
    <p:sldId id="273"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0"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B4968F1-5E56-4B61-90B5-4F10F4BD0C75}" type="datetimeFigureOut">
              <a:rPr lang="el-GR" smtClean="0"/>
              <a:t>15/5/2015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3968842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B4968F1-5E56-4B61-90B5-4F10F4BD0C75}" type="datetimeFigureOut">
              <a:rPr lang="el-GR" smtClean="0"/>
              <a:t>15/5/2015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37747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B4968F1-5E56-4B61-90B5-4F10F4BD0C75}" type="datetimeFigureOut">
              <a:rPr lang="el-GR" smtClean="0"/>
              <a:t>15/5/2015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110566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B4968F1-5E56-4B61-90B5-4F10F4BD0C75}" type="datetimeFigureOut">
              <a:rPr lang="el-GR" smtClean="0"/>
              <a:t>15/5/2015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380835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4968F1-5E56-4B61-90B5-4F10F4BD0C75}" type="datetimeFigureOut">
              <a:rPr lang="el-GR" smtClean="0"/>
              <a:t>15/5/2015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195288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B4968F1-5E56-4B61-90B5-4F10F4BD0C75}" type="datetimeFigureOut">
              <a:rPr lang="el-GR" smtClean="0"/>
              <a:t>15/5/2015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4526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B4968F1-5E56-4B61-90B5-4F10F4BD0C75}" type="datetimeFigureOut">
              <a:rPr lang="el-GR" smtClean="0"/>
              <a:t>15/5/2015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1284783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B4968F1-5E56-4B61-90B5-4F10F4BD0C75}" type="datetimeFigureOut">
              <a:rPr lang="el-GR" smtClean="0"/>
              <a:t>15/5/2015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275342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4968F1-5E56-4B61-90B5-4F10F4BD0C75}" type="datetimeFigureOut">
              <a:rPr lang="el-GR" smtClean="0"/>
              <a:t>15/5/2015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702768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968F1-5E56-4B61-90B5-4F10F4BD0C75}" type="datetimeFigureOut">
              <a:rPr lang="el-GR" smtClean="0"/>
              <a:t>15/5/2015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2742510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4968F1-5E56-4B61-90B5-4F10F4BD0C75}" type="datetimeFigureOut">
              <a:rPr lang="el-GR" smtClean="0"/>
              <a:t>15/5/2015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657F571B-427D-4F12-8C4A-CE0EC7896E2F}" type="slidenum">
              <a:rPr lang="el-GR" smtClean="0"/>
              <a:t>‹#›</a:t>
            </a:fld>
            <a:endParaRPr lang="el-GR"/>
          </a:p>
        </p:txBody>
      </p:sp>
    </p:spTree>
    <p:extLst>
      <p:ext uri="{BB962C8B-B14F-4D97-AF65-F5344CB8AC3E}">
        <p14:creationId xmlns:p14="http://schemas.microsoft.com/office/powerpoint/2010/main" val="379716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4968F1-5E56-4B61-90B5-4F10F4BD0C75}" type="datetimeFigureOut">
              <a:rPr lang="el-GR" smtClean="0"/>
              <a:t>15/5/2015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F571B-427D-4F12-8C4A-CE0EC7896E2F}" type="slidenum">
              <a:rPr lang="el-GR" smtClean="0"/>
              <a:t>‹#›</a:t>
            </a:fld>
            <a:endParaRPr lang="el-GR"/>
          </a:p>
        </p:txBody>
      </p:sp>
    </p:spTree>
    <p:extLst>
      <p:ext uri="{BB962C8B-B14F-4D97-AF65-F5344CB8AC3E}">
        <p14:creationId xmlns:p14="http://schemas.microsoft.com/office/powerpoint/2010/main" val="3824448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Collective.Works.ht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Chapter8.6-7-Theory.of.Historical.Materialism-gr.pptx"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42632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9552" y="3688869"/>
            <a:ext cx="7848872" cy="2246769"/>
          </a:xfrm>
          <a:prstGeom prst="rect">
            <a:avLst/>
          </a:prstGeom>
        </p:spPr>
        <p:txBody>
          <a:bodyPr wrap="square">
            <a:spAutoFit/>
          </a:bodyPr>
          <a:lstStyle/>
          <a:p>
            <a:pPr algn="ctr"/>
            <a:r>
              <a:rPr lang="el-GR" sz="4000" b="1" dirty="0" smtClean="0">
                <a:solidFill>
                  <a:prstClr val="black"/>
                </a:solidFill>
              </a:rPr>
              <a:t>Η </a:t>
            </a:r>
            <a:r>
              <a:rPr lang="el-GR" sz="4000" b="1" dirty="0">
                <a:solidFill>
                  <a:prstClr val="black"/>
                </a:solidFill>
              </a:rPr>
              <a:t>Θεωρία του Ιστορικού Υλισμού</a:t>
            </a:r>
          </a:p>
          <a:p>
            <a:pPr algn="ctr"/>
            <a:endParaRPr lang="el-GR" b="1" dirty="0">
              <a:solidFill>
                <a:prstClr val="black"/>
              </a:solidFill>
              <a:hlinkClick r:id="" action="ppaction://hlinkfile"/>
            </a:endParaRPr>
          </a:p>
          <a:p>
            <a:pPr algn="ctr"/>
            <a:endParaRPr lang="en-US" b="1" dirty="0">
              <a:solidFill>
                <a:prstClr val="black"/>
              </a:solidFill>
            </a:endParaRPr>
          </a:p>
          <a:p>
            <a:pPr algn="ctr"/>
            <a:r>
              <a:rPr lang="el-GR" sz="3600" b="1" dirty="0" smtClean="0">
                <a:solidFill>
                  <a:prstClr val="black"/>
                </a:solidFill>
              </a:rPr>
              <a:t>Κεφάλαιο</a:t>
            </a:r>
            <a:r>
              <a:rPr lang="en-US" sz="3600" b="1" dirty="0" smtClean="0">
                <a:solidFill>
                  <a:prstClr val="black"/>
                </a:solidFill>
              </a:rPr>
              <a:t> </a:t>
            </a:r>
            <a:r>
              <a:rPr lang="el-GR" sz="3600" b="1" dirty="0" smtClean="0">
                <a:solidFill>
                  <a:prstClr val="black"/>
                </a:solidFill>
              </a:rPr>
              <a:t>Όγδοο</a:t>
            </a:r>
          </a:p>
          <a:p>
            <a:pPr algn="ctr"/>
            <a:r>
              <a:rPr lang="el-GR" sz="2800" b="1" dirty="0" smtClean="0">
                <a:solidFill>
                  <a:prstClr val="black"/>
                </a:solidFill>
              </a:rPr>
              <a:t>Υποκεφάλαια από 8 έως 9</a:t>
            </a:r>
            <a:endParaRPr lang="el-GR" sz="2800" dirty="0">
              <a:solidFill>
                <a:prstClr val="black"/>
              </a:solidFill>
            </a:endParaRPr>
          </a:p>
        </p:txBody>
      </p:sp>
      <p:sp>
        <p:nvSpPr>
          <p:cNvPr id="2" name="Rectangle 1"/>
          <p:cNvSpPr/>
          <p:nvPr/>
        </p:nvSpPr>
        <p:spPr>
          <a:xfrm>
            <a:off x="2123728" y="3140968"/>
            <a:ext cx="4296767" cy="369332"/>
          </a:xfrm>
          <a:prstGeom prst="rect">
            <a:avLst/>
          </a:prstGeom>
        </p:spPr>
        <p:txBody>
          <a:bodyPr wrap="square">
            <a:spAutoFit/>
          </a:bodyPr>
          <a:lstStyle/>
          <a:p>
            <a:pPr lvl="0" algn="ctr"/>
            <a:r>
              <a:rPr lang="el-GR" b="1" dirty="0">
                <a:solidFill>
                  <a:prstClr val="black"/>
                </a:solidFill>
                <a:hlinkClick r:id="" action="ppaction://hlinkfile"/>
              </a:rPr>
              <a:t>Συλλογική Δουλιά   -  </a:t>
            </a:r>
            <a:r>
              <a:rPr lang="en-US" b="1" dirty="0">
                <a:solidFill>
                  <a:prstClr val="black"/>
                </a:solidFill>
                <a:hlinkClick r:id="rId3" action="ppaction://hlinkfile"/>
              </a:rPr>
              <a:t>Collective Work</a:t>
            </a:r>
            <a:endParaRPr lang="en-US" b="1" dirty="0">
              <a:solidFill>
                <a:prstClr val="black"/>
              </a:solidFill>
            </a:endParaRPr>
          </a:p>
        </p:txBody>
      </p:sp>
    </p:spTree>
    <p:extLst>
      <p:ext uri="{BB962C8B-B14F-4D97-AF65-F5344CB8AC3E}">
        <p14:creationId xmlns:p14="http://schemas.microsoft.com/office/powerpoint/2010/main" val="157392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 y="852487"/>
            <a:ext cx="8239125" cy="5153025"/>
          </a:xfrm>
          <a:prstGeom prst="rect">
            <a:avLst/>
          </a:prstGeom>
        </p:spPr>
      </p:pic>
    </p:spTree>
    <p:extLst>
      <p:ext uri="{BB962C8B-B14F-4D97-AF65-F5344CB8AC3E}">
        <p14:creationId xmlns:p14="http://schemas.microsoft.com/office/powerpoint/2010/main" val="128570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0" y="2181225"/>
            <a:ext cx="4495800" cy="2495550"/>
          </a:xfrm>
          <a:prstGeom prst="rect">
            <a:avLst/>
          </a:prstGeom>
        </p:spPr>
      </p:pic>
    </p:spTree>
    <p:extLst>
      <p:ext uri="{BB962C8B-B14F-4D97-AF65-F5344CB8AC3E}">
        <p14:creationId xmlns:p14="http://schemas.microsoft.com/office/powerpoint/2010/main" val="363626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37467"/>
            <a:ext cx="8424936" cy="4905958"/>
          </a:xfrm>
          <a:prstGeom prst="rect">
            <a:avLst/>
          </a:prstGeom>
        </p:spPr>
        <p:txBody>
          <a:bodyPr wrap="square">
            <a:spAutoFit/>
          </a:bodyPr>
          <a:lstStyle/>
          <a:p>
            <a:pPr algn="ctr">
              <a:spcBef>
                <a:spcPct val="20000"/>
              </a:spcBef>
            </a:pPr>
            <a:r>
              <a:rPr lang="el-GR" sz="4400" b="1" dirty="0">
                <a:solidFill>
                  <a:prstClr val="black"/>
                </a:solidFill>
              </a:rPr>
              <a:t>Η θεωρία του Ιστορικού Υλισμού</a:t>
            </a:r>
          </a:p>
          <a:p>
            <a:pPr algn="ctr">
              <a:spcBef>
                <a:spcPct val="20000"/>
              </a:spcBef>
            </a:pPr>
            <a:endParaRPr lang="el-GR" sz="3200" b="1" dirty="0">
              <a:solidFill>
                <a:prstClr val="black"/>
              </a:solidFill>
            </a:endParaRPr>
          </a:p>
          <a:p>
            <a:pPr algn="ctr">
              <a:spcBef>
                <a:spcPct val="20000"/>
              </a:spcBef>
            </a:pPr>
            <a:r>
              <a:rPr lang="el-GR" sz="3200" b="1" dirty="0">
                <a:solidFill>
                  <a:prstClr val="black"/>
                </a:solidFill>
              </a:rPr>
              <a:t>Προηγούμενη Ενότητα</a:t>
            </a:r>
          </a:p>
          <a:p>
            <a:pPr algn="ctr">
              <a:spcBef>
                <a:spcPct val="20000"/>
              </a:spcBef>
            </a:pPr>
            <a:r>
              <a:rPr lang="el-GR" sz="3200" b="1" dirty="0">
                <a:solidFill>
                  <a:prstClr val="black"/>
                </a:solidFill>
              </a:rPr>
              <a:t>Κεφάλαιο </a:t>
            </a:r>
            <a:r>
              <a:rPr lang="el-GR" sz="3200" b="1" dirty="0" smtClean="0">
                <a:solidFill>
                  <a:prstClr val="black"/>
                </a:solidFill>
              </a:rPr>
              <a:t>Όγδοο</a:t>
            </a:r>
          </a:p>
          <a:p>
            <a:pPr algn="ctr">
              <a:spcBef>
                <a:spcPct val="20000"/>
              </a:spcBef>
            </a:pPr>
            <a:r>
              <a:rPr lang="el-GR" sz="3200" b="1" dirty="0" smtClean="0">
                <a:solidFill>
                  <a:prstClr val="black"/>
                </a:solidFill>
                <a:hlinkClick r:id="rId2" action="ppaction://hlinkpres?slideindex=1&amp;slidetitle="/>
              </a:rPr>
              <a:t>Υποκεφάλαια 6 έως 7</a:t>
            </a:r>
            <a:endParaRPr lang="el-GR" sz="3200" b="1" dirty="0" smtClean="0">
              <a:solidFill>
                <a:prstClr val="black"/>
              </a:solidFill>
            </a:endParaRPr>
          </a:p>
          <a:p>
            <a:pPr algn="ctr">
              <a:spcBef>
                <a:spcPct val="20000"/>
              </a:spcBef>
            </a:pPr>
            <a:r>
              <a:rPr lang="el-GR" sz="3200" b="1" dirty="0" smtClean="0">
                <a:solidFill>
                  <a:prstClr val="black"/>
                </a:solidFill>
              </a:rPr>
              <a:t>Κλικ </a:t>
            </a:r>
            <a:r>
              <a:rPr lang="el-GR" sz="3200" b="1" dirty="0">
                <a:solidFill>
                  <a:prstClr val="black"/>
                </a:solidFill>
              </a:rPr>
              <a:t>ν’ </a:t>
            </a:r>
            <a:r>
              <a:rPr lang="el-GR" sz="3200" b="1" dirty="0" smtClean="0">
                <a:solidFill>
                  <a:prstClr val="black"/>
                </a:solidFill>
              </a:rPr>
              <a:t>ανοίξει!</a:t>
            </a:r>
          </a:p>
          <a:p>
            <a:pPr algn="ctr">
              <a:spcBef>
                <a:spcPct val="20000"/>
              </a:spcBef>
            </a:pPr>
            <a:endParaRPr lang="el-GR" sz="3200" b="1" dirty="0">
              <a:solidFill>
                <a:prstClr val="black"/>
              </a:solidFill>
            </a:endParaRPr>
          </a:p>
          <a:p>
            <a:pPr algn="ctr">
              <a:spcBef>
                <a:spcPct val="20000"/>
              </a:spcBef>
            </a:pPr>
            <a:r>
              <a:rPr lang="el-GR" sz="3200" b="1" smtClean="0">
                <a:solidFill>
                  <a:prstClr val="black"/>
                </a:solidFill>
              </a:rPr>
              <a:t>Τέλος</a:t>
            </a:r>
            <a:endParaRPr lang="el-GR" sz="3200" b="1" dirty="0">
              <a:solidFill>
                <a:prstClr val="black"/>
              </a:solidFill>
            </a:endParaRPr>
          </a:p>
        </p:txBody>
      </p:sp>
    </p:spTree>
    <p:extLst>
      <p:ext uri="{BB962C8B-B14F-4D97-AF65-F5344CB8AC3E}">
        <p14:creationId xmlns:p14="http://schemas.microsoft.com/office/powerpoint/2010/main" val="295659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420888"/>
            <a:ext cx="7772400" cy="3744416"/>
          </a:xfrm>
        </p:spPr>
        <p:txBody>
          <a:bodyPr>
            <a:normAutofit fontScale="90000"/>
          </a:bodyPr>
          <a:lstStyle/>
          <a:p>
            <a:r>
              <a:rPr lang="el-GR" sz="1400" cap="none" dirty="0" smtClean="0"/>
              <a:t>Σημείωση Χ.Κ.:  Πιθανώς μερικοί αναγνώστες να συνάξουν το συμπέρασμα ότι επειδή διαθέτω χρόνο για να προβάλω έργα Μαρξιστικού περιεχόμενου υιοθετώ πλήρως τον Μαρξισμό και τον Λενινισμό. Με το σημείωμα αυτό επιθυμώ να διευκρινίσω ότι όσον αφορά τα τρία συστατικά μέρη του Μαρξισμού, δηλαδή τη φιλοσοφία, την πολιτική οικονομία και τη θεωρία του επιστημονικού σοσιαλισμού, θεωρώ ότι η μαρξιστική φιλοσοφία - τόσο ο Διαλεκτικός όσο κι ο Ιστορικός Υλισμός - αντανακλούν εν πολλοίς την αντικειμενική πραγματικότητα ή αλλιώς να το θέσω είναι </a:t>
            </a:r>
            <a:r>
              <a:rPr lang="el-GR" sz="1400" cap="none" smtClean="0"/>
              <a:t>αληθινή θεωρία, εξαιρουμένων </a:t>
            </a:r>
            <a:r>
              <a:rPr lang="el-GR" sz="1400" cap="none" dirty="0" smtClean="0"/>
              <a:t>των εδαφίων εκείνων που αναφέρονται στο καθεστώς του Υπαρκτού Σοσιαλισμού. Θεωρώ επίσης ότι η Μαρξιστική Πολιτική Οικονομία για τον Καπιταλισμό του 19</a:t>
            </a:r>
            <a:r>
              <a:rPr lang="el-GR" sz="1400" cap="none" baseline="30000" dirty="0" smtClean="0"/>
              <a:t>ου</a:t>
            </a:r>
            <a:r>
              <a:rPr lang="el-GR" sz="1400" cap="none" dirty="0" smtClean="0"/>
              <a:t> αιώνα είναι επίσης αληθινή. Όσον αφορά τη Θεωρία του λεγόμενου Επιστημονικού Σοσιαλισμού θεωρώ ότι αυτή απεδείχθη από την ίδια την πράξη λανθασμένη και ουτοπική, ήτοι ενώ σύμφωνα μ’ αυτή η με βίαιη επανάσταση ήταν δυνατή η κρατικοποίηση των μέσων παραγωγής και η εγκαθίδρυση ενός σοσιαλιστικού καθεστώτος, η ανάπτυξη σταμάτησε εκεί χωρίς να είναι σε θέση να προχωρήσει στην εγκαθίδρυση μιας αταξικής και ακρατικής κοινωνίας όπως οραματιζόταν η θεωρία του κομμουνισμού. Και το όραμα του κάθε μαρξιστή θα πρέπει να είναι η εγκαθίδρυση της αταξικής κοινωνίας ή αλλιώς της κομμουνιστικής κοινωνίας. Συνεπώς για όσους οραματίζονται και επιθυμούν να βοηθήσουν στην ανοικοδόμηση μιας αταξικής και ακρατικής κοινωνίας, είναι ωφέλιμο αν όχι απαραίτητο να έχουν υπόψη τους τι ειπώθηκε και τι γράφτηκε από τους θεμελιωτές της κομμουνιστικής κοσμοθεωρίας, τον Μαρξ και τον Ένγκελς.</a:t>
            </a:r>
            <a:endParaRPr lang="el-GR" sz="1400" cap="none" dirty="0"/>
          </a:p>
        </p:txBody>
      </p:sp>
      <p:sp>
        <p:nvSpPr>
          <p:cNvPr id="4" name="Text Placeholder 3"/>
          <p:cNvSpPr>
            <a:spLocks noGrp="1"/>
          </p:cNvSpPr>
          <p:nvPr>
            <p:ph type="body" idx="1"/>
          </p:nvPr>
        </p:nvSpPr>
        <p:spPr>
          <a:xfrm>
            <a:off x="683568" y="764704"/>
            <a:ext cx="7772400" cy="1631216"/>
          </a:xfrm>
          <a:prstGeom prst="rect">
            <a:avLst/>
          </a:prstGeom>
        </p:spPr>
        <p:txBody>
          <a:bodyPr>
            <a:spAutoFit/>
          </a:bodyPr>
          <a:lstStyle/>
          <a:p>
            <a:pPr algn="ctr"/>
            <a:r>
              <a:rPr lang="el-GR" b="1" dirty="0">
                <a:solidFill>
                  <a:schemeClr val="tx1"/>
                </a:solidFill>
              </a:rPr>
              <a:t>Το βιβλίο «</a:t>
            </a:r>
            <a:r>
              <a:rPr lang="el-GR" b="1" i="1" dirty="0">
                <a:solidFill>
                  <a:schemeClr val="tx1"/>
                </a:solidFill>
              </a:rPr>
              <a:t>Η Θεωρία του Ιστορικού Υλισμού</a:t>
            </a:r>
            <a:r>
              <a:rPr lang="el-GR" b="1" dirty="0">
                <a:solidFill>
                  <a:schemeClr val="tx1"/>
                </a:solidFill>
              </a:rPr>
              <a:t>»</a:t>
            </a:r>
            <a:br>
              <a:rPr lang="el-GR" b="1" dirty="0">
                <a:solidFill>
                  <a:schemeClr val="tx1"/>
                </a:solidFill>
              </a:rPr>
            </a:br>
            <a:r>
              <a:rPr lang="el-GR" b="1" dirty="0">
                <a:solidFill>
                  <a:schemeClr val="tx1"/>
                </a:solidFill>
              </a:rPr>
              <a:t>σκάναρε και ετοίμασε τις παραστάσεις διαφανειών</a:t>
            </a:r>
            <a:br>
              <a:rPr lang="el-GR" b="1" dirty="0">
                <a:solidFill>
                  <a:schemeClr val="tx1"/>
                </a:solidFill>
              </a:rPr>
            </a:br>
            <a:r>
              <a:rPr lang="el-GR" b="1" dirty="0">
                <a:solidFill>
                  <a:schemeClr val="tx1"/>
                </a:solidFill>
              </a:rPr>
              <a:t>Ο Χαμπής Κιατίπης</a:t>
            </a:r>
            <a:br>
              <a:rPr lang="el-GR" b="1" dirty="0">
                <a:solidFill>
                  <a:schemeClr val="tx1"/>
                </a:solidFill>
              </a:rPr>
            </a:br>
            <a:r>
              <a:rPr lang="el-GR" b="1" dirty="0">
                <a:solidFill>
                  <a:schemeClr val="tx1"/>
                </a:solidFill>
              </a:rPr>
              <a:t>το Μάιο του 2015</a:t>
            </a:r>
            <a:br>
              <a:rPr lang="el-GR" b="1" dirty="0">
                <a:solidFill>
                  <a:schemeClr val="tx1"/>
                </a:solidFill>
              </a:rPr>
            </a:br>
            <a:endParaRPr lang="el-GR" b="1" dirty="0">
              <a:solidFill>
                <a:schemeClr val="tx1"/>
              </a:solidFill>
            </a:endParaRPr>
          </a:p>
        </p:txBody>
      </p:sp>
    </p:spTree>
    <p:extLst>
      <p:ext uri="{BB962C8B-B14F-4D97-AF65-F5344CB8AC3E}">
        <p14:creationId xmlns:p14="http://schemas.microsoft.com/office/powerpoint/2010/main" val="2780298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9552" y="1340768"/>
            <a:ext cx="7772400" cy="1470025"/>
          </a:xfrm>
        </p:spPr>
        <p:txBody>
          <a:bodyPr>
            <a:normAutofit/>
          </a:bodyPr>
          <a:lstStyle/>
          <a:p>
            <a:r>
              <a:rPr lang="el-GR" sz="2400" dirty="0" smtClean="0"/>
              <a:t/>
            </a:r>
            <a:br>
              <a:rPr lang="el-GR" sz="2400" dirty="0" smtClean="0"/>
            </a:br>
            <a:r>
              <a:rPr lang="el-GR" sz="2400" dirty="0"/>
              <a:t/>
            </a:r>
            <a:br>
              <a:rPr lang="el-GR" sz="2400" dirty="0"/>
            </a:br>
            <a:endParaRPr lang="el-GR" sz="2400" dirty="0"/>
          </a:p>
        </p:txBody>
      </p:sp>
    </p:spTree>
    <p:extLst>
      <p:ext uri="{BB962C8B-B14F-4D97-AF65-F5344CB8AC3E}">
        <p14:creationId xmlns:p14="http://schemas.microsoft.com/office/powerpoint/2010/main" val="167153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315"/>
            <a:ext cx="9144000" cy="6693370"/>
          </a:xfrm>
          <a:prstGeom prst="rect">
            <a:avLst/>
          </a:prstGeom>
        </p:spPr>
      </p:pic>
    </p:spTree>
    <p:extLst>
      <p:ext uri="{BB962C8B-B14F-4D97-AF65-F5344CB8AC3E}">
        <p14:creationId xmlns:p14="http://schemas.microsoft.com/office/powerpoint/2010/main" val="420421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3401"/>
            <a:ext cx="9144000" cy="6731198"/>
          </a:xfrm>
          <a:prstGeom prst="rect">
            <a:avLst/>
          </a:prstGeom>
        </p:spPr>
      </p:pic>
    </p:spTree>
    <p:extLst>
      <p:ext uri="{BB962C8B-B14F-4D97-AF65-F5344CB8AC3E}">
        <p14:creationId xmlns:p14="http://schemas.microsoft.com/office/powerpoint/2010/main" val="286813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0343"/>
            <a:ext cx="9144000" cy="6457313"/>
          </a:xfrm>
          <a:prstGeom prst="rect">
            <a:avLst/>
          </a:prstGeom>
        </p:spPr>
      </p:pic>
    </p:spTree>
    <p:extLst>
      <p:ext uri="{BB962C8B-B14F-4D97-AF65-F5344CB8AC3E}">
        <p14:creationId xmlns:p14="http://schemas.microsoft.com/office/powerpoint/2010/main" val="1137051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259"/>
            <a:ext cx="9144000" cy="6747481"/>
          </a:xfrm>
          <a:prstGeom prst="rect">
            <a:avLst/>
          </a:prstGeom>
        </p:spPr>
      </p:pic>
    </p:spTree>
    <p:extLst>
      <p:ext uri="{BB962C8B-B14F-4D97-AF65-F5344CB8AC3E}">
        <p14:creationId xmlns:p14="http://schemas.microsoft.com/office/powerpoint/2010/main" val="2508399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 y="0"/>
            <a:ext cx="9128103" cy="6858000"/>
          </a:xfrm>
          <a:prstGeom prst="rect">
            <a:avLst/>
          </a:prstGeom>
        </p:spPr>
      </p:pic>
    </p:spTree>
    <p:extLst>
      <p:ext uri="{BB962C8B-B14F-4D97-AF65-F5344CB8AC3E}">
        <p14:creationId xmlns:p14="http://schemas.microsoft.com/office/powerpoint/2010/main" val="273900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113"/>
            <a:ext cx="9144000" cy="6793773"/>
          </a:xfrm>
          <a:prstGeom prst="rect">
            <a:avLst/>
          </a:prstGeom>
        </p:spPr>
      </p:pic>
    </p:spTree>
    <p:extLst>
      <p:ext uri="{BB962C8B-B14F-4D97-AF65-F5344CB8AC3E}">
        <p14:creationId xmlns:p14="http://schemas.microsoft.com/office/powerpoint/2010/main" val="173911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139"/>
            <a:ext cx="9144000" cy="6661721"/>
          </a:xfrm>
          <a:prstGeom prst="rect">
            <a:avLst/>
          </a:prstGeom>
        </p:spPr>
      </p:pic>
    </p:spTree>
    <p:extLst>
      <p:ext uri="{BB962C8B-B14F-4D97-AF65-F5344CB8AC3E}">
        <p14:creationId xmlns:p14="http://schemas.microsoft.com/office/powerpoint/2010/main" val="1652965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62"/>
            <a:ext cx="9144000" cy="6743876"/>
          </a:xfrm>
          <a:prstGeom prst="rect">
            <a:avLst/>
          </a:prstGeom>
        </p:spPr>
      </p:pic>
    </p:spTree>
    <p:extLst>
      <p:ext uri="{BB962C8B-B14F-4D97-AF65-F5344CB8AC3E}">
        <p14:creationId xmlns:p14="http://schemas.microsoft.com/office/powerpoint/2010/main" val="450687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697</TotalTime>
  <Words>297</Words>
  <Application>Microsoft Office PowerPoint</Application>
  <PresentationFormat>On-screen Show (4:3)</PresentationFormat>
  <Paragraphs>17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Σημείωση Χ.Κ.:  Πιθανώς μερικοί αναγνώστες να συνάξουν το συμπέρασμα ότι επειδή διαθέτω χρόνο για να προβάλω έργα Μαρξιστικού περιεχόμενου υιοθετώ πλήρως τον Μαρξισμό και τον Λενινισμό. Με το σημείωμα αυτό επιθυμώ να διευκρινίσω ότι όσον αφορά τα τρία συστατικά μέρη του Μαρξισμού, δηλαδή τη φιλοσοφία, την πολιτική οικονομία και τη θεωρία του επιστημονικού σοσιαλισμού, θεωρώ ότι η μαρξιστική φιλοσοφία - τόσο ο Διαλεκτικός όσο κι ο Ιστορικός Υλισμός - αντανακλούν εν πολλοίς την αντικειμενική πραγματικότητα ή αλλιώς να το θέσω είναι αληθινή θεωρία, εξαιρουμένων των εδαφίων εκείνων που αναφέρονται στο καθεστώς του Υπαρκτού Σοσιαλισμού. Θεωρώ επίσης ότι η Μαρξιστική Πολιτική Οικονομία για τον Καπιταλισμό του 19ου αιώνα είναι επίσης αληθινή. Όσον αφορά τη Θεωρία του λεγόμενου Επιστημονικού Σοσιαλισμού θεωρώ ότι αυτή απεδείχθη από την ίδια την πράξη λανθασμένη και ουτοπική, ήτοι ενώ σύμφωνα μ’ αυτή η με βίαιη επανάσταση ήταν δυνατή η κρατικοποίηση των μέσων παραγωγής και η εγκαθίδρυση ενός σοσιαλιστικού καθεστώτος, η ανάπτυξη σταμάτησε εκεί χωρίς να είναι σε θέση να προχωρήσει στην εγκαθίδρυση μιας αταξικής και ακρατικής κοινωνίας όπως οραματιζόταν η θεωρία του κομμουνισμού. Και το όραμα του κάθε μαρξιστή θα πρέπει να είναι η εγκαθίδρυση της αταξικής κοινωνίας ή αλλιώς της κομμουνιστικής κοινωνίας. Συνεπώς για όσους οραματίζονται και επιθυμούν να βοηθήσουν στην ανοικοδόμηση μιας αταξικής και ακρατικής κοινωνίας, είναι ωφέλιμο αν όχι απαραίτητο να έχουν υπόψη τους τι ειπώθηκε και τι γράφτηκε από τους θεμελιωτές της κομμουνιστικής κοσμοθεωρίας, τον Μαρξ και τον Ένγκελς.</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Chambis Kiatipis</dc:creator>
  <cp:lastModifiedBy>Chambis Kiatipis</cp:lastModifiedBy>
  <cp:revision>15</cp:revision>
  <dcterms:created xsi:type="dcterms:W3CDTF">2015-05-11T23:21:35Z</dcterms:created>
  <dcterms:modified xsi:type="dcterms:W3CDTF">2015-05-15T15:31:49Z</dcterms:modified>
</cp:coreProperties>
</file>